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Amatic SC"/>
      <p:regular r:id="rId24"/>
      <p:bold r:id="rId25"/>
    </p:embeddedFont>
    <p:embeddedFont>
      <p:font typeface="Source Code Pro"/>
      <p:regular r:id="rId26"/>
      <p:bold r:id="rId27"/>
    </p:embeddedFont>
    <p:embeddedFont>
      <p:font typeface="Questrial"/>
      <p:regular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9EF573F-48B8-493E-806B-FE6635FFE7A9}">
  <a:tblStyle styleId="{D9EF573F-48B8-493E-806B-FE6635FFE7A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FC97D53C-6614-4F57-8716-FB7D731A3D3C}" styleName="Table_1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maticSC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Questrial-regular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Introduce ourselves </a:t>
            </a:r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Nan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Isabel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END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Appendix 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Nan</a:t>
            </a:r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Cypress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Cypress: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HOME HEALTH CARE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grandma falls </a:t>
            </a:r>
            <a:b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only 3x per week visit </a:t>
            </a:r>
            <a:b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falls on day with no visit </a:t>
            </a:r>
            <a:b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on the floor for days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WE HAVE SOLUTION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Isabel</a:t>
            </a: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Anoud</a:t>
            </a:r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/>
              <a:t>Anoud</a:t>
            </a:r>
          </a:p>
          <a:p>
            <a:pPr indent="-254000" lvl="0" marL="3429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-US" sz="1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Autonomous Arm/Disarm</a:t>
            </a:r>
          </a:p>
          <a:p>
            <a:pPr indent="-254000" lvl="0" marL="342900" rtl="0">
              <a:lnSpc>
                <a:spcPct val="100000"/>
              </a:lnSpc>
              <a:spcBef>
                <a:spcPts val="1600"/>
              </a:spcBef>
              <a:buClr>
                <a:schemeClr val="dk2"/>
              </a:buClr>
              <a:buSzPct val="100000"/>
              <a:buChar char="•"/>
            </a:pPr>
            <a:r>
              <a:rPr lang="en-US" sz="1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Voice recognition</a:t>
            </a:r>
          </a:p>
          <a:p>
            <a:pPr indent="-254000" lvl="0" marL="342900" rtl="0">
              <a:lnSpc>
                <a:spcPct val="100000"/>
              </a:lnSpc>
              <a:spcBef>
                <a:spcPts val="1600"/>
              </a:spcBef>
              <a:buClr>
                <a:schemeClr val="dk2"/>
              </a:buClr>
              <a:buSzPct val="100000"/>
              <a:buChar char="•"/>
            </a:pPr>
            <a:r>
              <a:rPr lang="en-US" sz="1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Motion sensor</a:t>
            </a:r>
          </a:p>
          <a:p>
            <a:pPr indent="-254000" lvl="0" marL="342900" rtl="0">
              <a:lnSpc>
                <a:spcPct val="100000"/>
              </a:lnSpc>
              <a:spcBef>
                <a:spcPts val="1600"/>
              </a:spcBef>
              <a:buClr>
                <a:schemeClr val="dk2"/>
              </a:buClr>
              <a:buSzPct val="100000"/>
              <a:buChar char="•"/>
            </a:pPr>
            <a:r>
              <a:rPr lang="en-US" sz="1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Record, Stream and Share</a:t>
            </a:r>
          </a:p>
          <a:p>
            <a:pPr indent="-190500" lvl="0" marL="571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Cypress</a:t>
            </a:r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Isabel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Training of nurses to use angee → Implementing angee into homes → Increase our efficiency by utilizing angee → Increase profit by adding more homes to network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Nan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522866"/>
            <a:ext cx="8520599" cy="3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  <a:rtl val="0"/>
              </a:defRPr>
            </a:lvl1pPr>
            <a:lvl2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marL="0" marR="0" rtl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5187200"/>
            <a:ext cx="8520599" cy="941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b="1" baseline="0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653700"/>
            <a:ext cx="8520599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2pPr>
            <a:lvl3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3pPr>
            <a:lvl4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4pPr>
            <a:lvl5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5pPr>
            <a:lvl6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6pPr>
            <a:lvl7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7pPr>
            <a:lvl8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8pPr>
            <a:lvl9pPr rtl="0" algn="ctr">
              <a:spcBef>
                <a:spcPts val="0"/>
              </a:spcBef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4061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  <a:lvl6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6pPr>
            <a:lvl7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7pPr>
            <a:lvl8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8pPr>
            <a:lvl9pPr rtl="0" algn="ctr">
              <a:spcBef>
                <a:spcPts val="0"/>
              </a:spcBef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7212106" y="268287"/>
            <a:ext cx="1645800" cy="16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199" y="914400"/>
            <a:ext cx="650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199" y="2209800"/>
            <a:ext cx="6508500" cy="3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7212106" y="6356350"/>
            <a:ext cx="1752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Font typeface="Questrial"/>
              <a:buNone/>
              <a:defRPr b="1" baseline="0" i="0" sz="1100" u="none" cap="none" strike="noStrike">
                <a:solidFill>
                  <a:srgbClr val="848484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174810" y="6356350"/>
            <a:ext cx="60071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Font typeface="Questrial"/>
              <a:buNone/>
              <a:defRPr b="1" baseline="0" i="0" sz="1100" u="none" cap="none" strike="noStrike">
                <a:solidFill>
                  <a:srgbClr val="848484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b="0" baseline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256492" y="361014"/>
            <a:ext cx="5063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b="1" baseline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390465"/>
            <a:ext cx="8520599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638233"/>
            <a:ext cx="8520599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90465"/>
            <a:ext cx="8520599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638233"/>
            <a:ext cx="3999898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638233"/>
            <a:ext cx="3999898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04800" y="412466"/>
            <a:ext cx="8537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4000"/>
            </a:lvl2pPr>
            <a:lvl3pPr rtl="0">
              <a:spcBef>
                <a:spcPts val="0"/>
              </a:spcBef>
              <a:defRPr sz="4000"/>
            </a:lvl3pPr>
            <a:lvl4pPr rtl="0">
              <a:spcBef>
                <a:spcPts val="0"/>
              </a:spcBef>
              <a:defRPr sz="4000"/>
            </a:lvl4pPr>
            <a:lvl5pPr rtl="0">
              <a:spcBef>
                <a:spcPts val="0"/>
              </a:spcBef>
              <a:defRPr sz="4000"/>
            </a:lvl5pPr>
            <a:lvl6pPr rtl="0">
              <a:spcBef>
                <a:spcPts val="0"/>
              </a:spcBef>
              <a:defRPr sz="4000"/>
            </a:lvl6pPr>
            <a:lvl7pPr rtl="0">
              <a:spcBef>
                <a:spcPts val="0"/>
              </a:spcBef>
              <a:defRPr sz="4000"/>
            </a:lvl7pPr>
            <a:lvl8pPr rtl="0">
              <a:spcBef>
                <a:spcPts val="0"/>
              </a:spcBef>
              <a:defRPr sz="4000"/>
            </a:lvl8pPr>
            <a:lvl9pPr rtl="0">
              <a:spcBef>
                <a:spcPts val="0"/>
              </a:spcBef>
              <a:defRPr sz="40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000"/>
            </a:lvl1pPr>
            <a:lvl2pPr rtl="0">
              <a:spcBef>
                <a:spcPts val="0"/>
              </a:spcBef>
              <a:defRPr sz="3000"/>
            </a:lvl2pPr>
            <a:lvl3pPr rtl="0">
              <a:spcBef>
                <a:spcPts val="0"/>
              </a:spcBef>
              <a:defRPr sz="3000"/>
            </a:lvl3pPr>
            <a:lvl4pPr rtl="0">
              <a:spcBef>
                <a:spcPts val="0"/>
              </a:spcBef>
              <a:defRPr sz="3000"/>
            </a:lvl4pPr>
            <a:lvl5pPr rtl="0">
              <a:spcBef>
                <a:spcPts val="0"/>
              </a:spcBef>
              <a:defRPr sz="3000"/>
            </a:lvl5pPr>
            <a:lvl6pPr rtl="0">
              <a:spcBef>
                <a:spcPts val="0"/>
              </a:spcBef>
              <a:defRPr sz="3000"/>
            </a:lvl6pPr>
            <a:lvl7pPr rtl="0">
              <a:spcBef>
                <a:spcPts val="0"/>
              </a:spcBef>
              <a:defRPr sz="3000"/>
            </a:lvl7pPr>
            <a:lvl8pPr rtl="0">
              <a:spcBef>
                <a:spcPts val="0"/>
              </a:spcBef>
              <a:defRPr sz="3000"/>
            </a:lvl8pPr>
            <a:lvl9pPr rtl="0">
              <a:spcBef>
                <a:spcPts val="0"/>
              </a:spcBef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701800"/>
            <a:ext cx="5618700" cy="5454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441866"/>
            <a:ext cx="4045198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5400"/>
            </a:lvl1pPr>
            <a:lvl2pPr rtl="0" algn="ctr">
              <a:spcBef>
                <a:spcPts val="0"/>
              </a:spcBef>
              <a:defRPr sz="5400"/>
            </a:lvl2pPr>
            <a:lvl3pPr rtl="0" algn="ctr">
              <a:spcBef>
                <a:spcPts val="0"/>
              </a:spcBef>
              <a:defRPr sz="5400"/>
            </a:lvl3pPr>
            <a:lvl4pPr rtl="0" algn="ctr">
              <a:spcBef>
                <a:spcPts val="0"/>
              </a:spcBef>
              <a:defRPr sz="5400"/>
            </a:lvl4pPr>
            <a:lvl5pPr rtl="0" algn="ctr">
              <a:spcBef>
                <a:spcPts val="0"/>
              </a:spcBef>
              <a:defRPr sz="5400"/>
            </a:lvl5pPr>
            <a:lvl6pPr rtl="0" algn="ctr">
              <a:spcBef>
                <a:spcPts val="0"/>
              </a:spcBef>
              <a:defRPr sz="5400"/>
            </a:lvl6pPr>
            <a:lvl7pPr rtl="0" algn="ctr">
              <a:spcBef>
                <a:spcPts val="0"/>
              </a:spcBef>
              <a:defRPr sz="5400"/>
            </a:lvl7pPr>
            <a:lvl8pPr rtl="0" algn="ctr">
              <a:spcBef>
                <a:spcPts val="0"/>
              </a:spcBef>
              <a:defRPr sz="5400"/>
            </a:lvl8pPr>
            <a:lvl9pPr rtl="0" algn="ctr">
              <a:spcBef>
                <a:spcPts val="0"/>
              </a:spcBef>
              <a:defRPr sz="54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3793630"/>
            <a:ext cx="4045198" cy="179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9500" y="5640766"/>
            <a:ext cx="5998800" cy="798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0465"/>
            <a:ext cx="8520599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  <a:rtl val="0"/>
              </a:defRPr>
            </a:lvl1pPr>
            <a:lvl2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marL="0" marR="0" rtl="0" algn="l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b="1" baseline="0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638233"/>
            <a:ext cx="8520599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1pPr>
            <a:lvl2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2pPr>
            <a:lvl3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3pPr>
            <a:lvl4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4pPr>
            <a:lvl5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5pPr>
            <a:lvl6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6pPr>
            <a:lvl7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7pPr>
            <a:lvl8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8pPr>
            <a:lvl9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b="0" baseline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b="0" baseline="0" i="0" lang="en-US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bls.gov/ooh/healthcare/nursing-assistants.htm" TargetMode="External"/><Relationship Id="rId4" Type="http://schemas.openxmlformats.org/officeDocument/2006/relationships/hyperlink" Target="http://www.cnet.com/products/angee/" TargetMode="External"/><Relationship Id="rId10" Type="http://schemas.openxmlformats.org/officeDocument/2006/relationships/image" Target="../media/image00.png"/><Relationship Id="rId9" Type="http://schemas.openxmlformats.org/officeDocument/2006/relationships/hyperlink" Target="https://www.indiegogo.com/projects/angee-protect-your-home-connect-to-your-world#/" TargetMode="External"/><Relationship Id="rId5" Type="http://schemas.openxmlformats.org/officeDocument/2006/relationships/hyperlink" Target="http://www.hcaoa.org" TargetMode="External"/><Relationship Id="rId6" Type="http://schemas.openxmlformats.org/officeDocument/2006/relationships/hyperlink" Target="https://www.kickstarter.com/projects/tomtu/angee-the-first-truly-autonomous-home-security-sys/description" TargetMode="External"/><Relationship Id="rId7" Type="http://schemas.openxmlformats.org/officeDocument/2006/relationships/hyperlink" Target="https://www.metlife.com/mmi/research/2012-market-survey-long-term-care-costs.html#keyfindings" TargetMode="External"/><Relationship Id="rId8" Type="http://schemas.openxmlformats.org/officeDocument/2006/relationships/hyperlink" Target="http://www.gizmag.com/angee-home-security-system/3937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3.gif"/><Relationship Id="rId5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66666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5187200"/>
            <a:ext cx="8520599" cy="941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Anoud Alhowaish, Cypress Lee,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baseline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Isabel Terwindt and Nan Zhang 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6848" y="438102"/>
            <a:ext cx="3024600" cy="37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425" y="2054225"/>
            <a:ext cx="3981449" cy="100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23250"/>
            <a:ext cx="4377150" cy="309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758000" y="6088075"/>
            <a:ext cx="2324099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$ 358,131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5132825" y="6088075"/>
            <a:ext cx="2723100" cy="4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$293,781</a:t>
            </a:r>
          </a:p>
        </p:txBody>
      </p:sp>
      <p:cxnSp>
        <p:nvCxnSpPr>
          <p:cNvPr id="135" name="Shape 135"/>
          <p:cNvCxnSpPr/>
          <p:nvPr/>
        </p:nvCxnSpPr>
        <p:spPr>
          <a:xfrm flipH="1" rot="10800000">
            <a:off x="3167650" y="6373375"/>
            <a:ext cx="1509000" cy="28499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150" y="2723250"/>
            <a:ext cx="4766849" cy="309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05925" y="1414600"/>
            <a:ext cx="6582600" cy="81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Questrial"/>
                <a:ea typeface="Questrial"/>
                <a:cs typeface="Questrial"/>
                <a:sym typeface="Questrial"/>
              </a:rPr>
              <a:t>Home Nurse Company’s Annual Cost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Shape 143"/>
          <p:cNvGraphicFramePr/>
          <p:nvPr/>
        </p:nvGraphicFramePr>
        <p:xfrm>
          <a:off x="225350" y="247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{D9EF573F-48B8-493E-806B-FE6635FFE7A9}</a:tableStyleId>
              </a:tblPr>
              <a:tblGrid>
                <a:gridCol w="4179100"/>
                <a:gridCol w="4179100"/>
              </a:tblGrid>
              <a:tr h="606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Revenue for 1st 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$154,440</a:t>
                      </a:r>
                    </a:p>
                  </a:txBody>
                  <a:tcPr marT="91425" marB="91425" marR="91425" marL="91425"/>
                </a:tc>
              </a:tr>
              <a:tr h="6064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ROI (1st Year)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195%</a:t>
                      </a:r>
                    </a:p>
                  </a:txBody>
                  <a:tcPr marT="91425" marB="91425" marR="91425" marL="91425"/>
                </a:tc>
              </a:tr>
              <a:tr h="6064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Revenue for 2nd Year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$219,790</a:t>
                      </a:r>
                    </a:p>
                  </a:txBody>
                  <a:tcPr marT="91425" marB="91425" marR="91425" marL="91425"/>
                </a:tc>
              </a:tr>
              <a:tr h="6064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ROI (2nd Year)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>
                          <a:solidFill>
                            <a:srgbClr val="FF000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211%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4" name="Shape 144"/>
          <p:cNvSpPr txBox="1"/>
          <p:nvPr>
            <p:ph type="title"/>
          </p:nvPr>
        </p:nvSpPr>
        <p:spPr>
          <a:xfrm>
            <a:off x="457199" y="914400"/>
            <a:ext cx="650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lang="en-US"/>
              <a:t>Return on Investment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Possible </a:t>
            </a:r>
            <a:r>
              <a:rPr b="0" lang="en-US">
                <a:rtl val="0"/>
              </a:rPr>
              <a:t>C</a:t>
            </a: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oncerns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2605375"/>
            <a:ext cx="65085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●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Privacy with video surveillance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rtl val="0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●"/>
            </a:pPr>
            <a:r>
              <a:rPr lang="en-US" sz="2400">
                <a:rtl val="0"/>
              </a:rPr>
              <a:t>Possibility of being hacked </a:t>
            </a:r>
            <a:b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b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</a:b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b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</a:b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</a:t>
            </a:r>
          </a:p>
          <a:p>
            <a:pPr indent="-101600" lvl="0" marL="2286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25" y="1955250"/>
            <a:ext cx="8266200" cy="46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400" y="469450"/>
            <a:ext cx="5475000" cy="1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457199" y="2209800"/>
            <a:ext cx="6508500" cy="39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-US" sz="2400"/>
              <a:t>Home Care Association of America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-US" sz="2400"/>
              <a:t> The HCAOA is an association for private home care, both medical and nonmedical, providing information regarding the practice of home care. The Association has a strong membership of providers.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49475" y="405975"/>
            <a:ext cx="65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Appendix </a:t>
            </a:r>
            <a:r>
              <a:rPr lang="en-US" sz="3600">
                <a:latin typeface="Questrial"/>
                <a:ea typeface="Questrial"/>
                <a:cs typeface="Questrial"/>
                <a:sym typeface="Questrial"/>
              </a:rPr>
              <a:t>I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499025" y="1478900"/>
            <a:ext cx="5989199" cy="91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36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Price of Home Health Care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49475" y="405975"/>
            <a:ext cx="65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Appendix II</a:t>
            </a:r>
          </a:p>
        </p:txBody>
      </p:sp>
      <p:graphicFrame>
        <p:nvGraphicFramePr>
          <p:cNvPr id="173" name="Shape 173"/>
          <p:cNvGraphicFramePr/>
          <p:nvPr/>
        </p:nvGraphicFramePr>
        <p:xfrm>
          <a:off x="775850" y="269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{FC97D53C-6614-4F57-8716-FB7D731A3D3C}</a:tableStyleId>
              </a:tblPr>
              <a:tblGrid>
                <a:gridCol w="4080925"/>
                <a:gridCol w="1932100"/>
                <a:gridCol w="1209825"/>
              </a:tblGrid>
              <a:tr h="61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Type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Average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Annual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Nursing home: semi private room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$214/day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$78,110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Nursing home: private room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$239/day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$87,235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Assisted living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$3,477/month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$41,724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Home care: home health aide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$21/hour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$21,840</a:t>
                      </a:r>
                    </a:p>
                  </a:txBody>
                  <a:tcPr marT="66675" marB="66675" marR="66675" marL="666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49474" y="900125"/>
            <a:ext cx="650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Fi</a:t>
            </a:r>
            <a:r>
              <a:rPr b="0" lang="en-US">
                <a:rtl val="0"/>
              </a:rPr>
              <a:t>xed Costs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529950" y="2381050"/>
            <a:ext cx="80841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●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The price of 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three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Angees is $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1,287</a:t>
            </a: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.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indent="-381000" lvl="0" marL="457200"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Questrial"/>
              <a:buChar char="●"/>
            </a:pP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Nursing Assistants’ salary is $11.73 per hour.</a:t>
            </a:r>
          </a:p>
          <a:p>
            <a:pPr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indent="-381000" lvl="0" marL="457200"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Questrial"/>
              <a:buChar char="●"/>
            </a:pP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Other expenses: $48,797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lvl="0"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lvl="0" rtl="0">
              <a:lnSpc>
                <a:spcPct val="12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449475" y="405975"/>
            <a:ext cx="65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Questrial"/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449475" y="405975"/>
            <a:ext cx="65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Questrial"/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449475" y="405975"/>
            <a:ext cx="65826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Appendix III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756400"/>
            <a:ext cx="6508500" cy="42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-US"/>
              <a:t>Appendix IV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199" y="2209800"/>
            <a:ext cx="6508500" cy="391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Additional Features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Power outage: If the power were to go out, Angee would continue to work. Run off battery power.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Battery life: 10 hours 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0"/>
            <a:ext cx="6508500" cy="460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-US" sz="3000"/>
              <a:t>References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0" y="909900"/>
            <a:ext cx="7743599" cy="574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Administration on Aging (2015). </a:t>
            </a:r>
            <a:r>
              <a:rPr i="1" lang="en-US" sz="1100">
                <a:solidFill>
                  <a:srgbClr val="000000"/>
                </a:solidFill>
              </a:rPr>
              <a:t>Aging statistics</a:t>
            </a:r>
            <a:r>
              <a:rPr lang="en-US" sz="1100">
                <a:solidFill>
                  <a:srgbClr val="000000"/>
                </a:solidFill>
              </a:rPr>
              <a:t>. Web. 16 Nov. 2015.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Bureau of Labor Statistics (2012). </a:t>
            </a:r>
            <a:r>
              <a:rPr i="1" lang="en-US" sz="1100">
                <a:solidFill>
                  <a:srgbClr val="000000"/>
                </a:solidFill>
              </a:rPr>
              <a:t>United States Department of Labor.. </a:t>
            </a:r>
            <a:r>
              <a:rPr lang="en-US" sz="1100">
                <a:solidFill>
                  <a:srgbClr val="000000"/>
                </a:solidFill>
              </a:rPr>
              <a:t>Web. 18 Nov. 2015. Retrieved from</a:t>
            </a:r>
          </a:p>
          <a:p>
            <a:pPr indent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http://www.bls.gov/ooh/healthcare/nursing-assistants.htm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Gebhart, A. (2015). </a:t>
            </a:r>
            <a:r>
              <a:rPr i="1" lang="en-US" sz="1100">
                <a:solidFill>
                  <a:srgbClr val="000000"/>
                </a:solidFill>
              </a:rPr>
              <a:t>Angee promises to look and listen attentively to keep your home safe</a:t>
            </a:r>
            <a:r>
              <a:rPr lang="en-US" sz="1100">
                <a:solidFill>
                  <a:srgbClr val="000000"/>
                </a:solidFill>
              </a:rPr>
              <a:t>. Retrieved</a:t>
            </a:r>
          </a:p>
          <a:p>
            <a:pPr indent="45720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from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http://www.cnet.com/products/angee/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Home Care</a:t>
            </a:r>
            <a:r>
              <a:rPr i="1" lang="en-US" sz="1100">
                <a:solidFill>
                  <a:srgbClr val="000000"/>
                </a:solidFill>
              </a:rPr>
              <a:t>. Home Care Association of America</a:t>
            </a:r>
            <a:r>
              <a:rPr lang="en-US" sz="1100">
                <a:solidFill>
                  <a:srgbClr val="000000"/>
                </a:solidFill>
              </a:rPr>
              <a:t>. Web. 27 Nov. 2015. Retrieved from</a:t>
            </a:r>
          </a:p>
          <a:p>
            <a:pPr indent="45720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http://www.hcaoa.org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Kickstarter (2015) </a:t>
            </a:r>
            <a:r>
              <a:rPr i="1" lang="en-US" sz="1100">
                <a:solidFill>
                  <a:srgbClr val="000000"/>
                </a:solidFill>
              </a:rPr>
              <a:t>Angee, The First Truly Autonomous Home Security System. </a:t>
            </a:r>
            <a:r>
              <a:rPr lang="en-US" sz="1100">
                <a:solidFill>
                  <a:srgbClr val="000000"/>
                </a:solidFill>
              </a:rPr>
              <a:t>Retrieved from</a:t>
            </a:r>
          </a:p>
          <a:p>
            <a:pPr indent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6"/>
              </a:rPr>
              <a:t>https://www.kickstarter.com/projects/tomtu/angee-the-first-truly-autonomous-home-security-sys/description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Metropolitan Life Insurance Company (2012).  </a:t>
            </a:r>
            <a:r>
              <a:rPr i="1" lang="en-US" sz="1100">
                <a:solidFill>
                  <a:srgbClr val="000000"/>
                </a:solidFill>
              </a:rPr>
              <a:t>MetLife Market Survey of Nursing Home,Assisted</a:t>
            </a:r>
          </a:p>
          <a:p>
            <a:pPr indent="45720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000000"/>
                </a:solidFill>
              </a:rPr>
              <a:t>Living, Adult Day Services, and Home care Costs. </a:t>
            </a:r>
            <a:r>
              <a:rPr lang="en-US" sz="1100">
                <a:solidFill>
                  <a:srgbClr val="000000"/>
                </a:solidFill>
              </a:rPr>
              <a:t>Retrieved from</a:t>
            </a:r>
          </a:p>
          <a:p>
            <a:pPr indent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7"/>
              </a:rPr>
              <a:t>https://www.metlife.com/mmi/research/2012-market-survey-long-term-care-costs.html#keyfindings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Pasolini, A (2015) </a:t>
            </a:r>
            <a:r>
              <a:rPr i="1" lang="en-US" sz="1100">
                <a:solidFill>
                  <a:srgbClr val="000000"/>
                </a:solidFill>
              </a:rPr>
              <a:t>Angee automated home security system doubles as a personal assistant.</a:t>
            </a:r>
          </a:p>
          <a:p>
            <a:pPr indent="45720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Retrieved from </a:t>
            </a:r>
            <a:r>
              <a:rPr lang="en-US" sz="1100" u="sng">
                <a:solidFill>
                  <a:schemeClr val="hlink"/>
                </a:solidFill>
                <a:hlinkClick r:id="rId8"/>
              </a:rPr>
              <a:t>http://www.gizmag.com/angee-home-security-system/39370/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PayScale (2015). </a:t>
            </a:r>
            <a:r>
              <a:rPr i="1" lang="en-US" sz="1100">
                <a:solidFill>
                  <a:srgbClr val="000000"/>
                </a:solidFill>
              </a:rPr>
              <a:t>Nurse Home Care Salary</a:t>
            </a:r>
            <a:r>
              <a:rPr lang="en-US" sz="1100">
                <a:solidFill>
                  <a:srgbClr val="000000"/>
                </a:solidFill>
              </a:rPr>
              <a:t>. Web. 16 Nov. 2015.</a:t>
            </a:r>
          </a:p>
          <a:p>
            <a:pPr indent="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</a:rPr>
              <a:t>Turek, Tomas (2015). </a:t>
            </a:r>
            <a:r>
              <a:rPr i="1" lang="en-US" sz="1100">
                <a:solidFill>
                  <a:srgbClr val="000000"/>
                </a:solidFill>
              </a:rPr>
              <a:t>Angee. Protect Your Home. Connect to Your World.  </a:t>
            </a:r>
            <a:r>
              <a:rPr lang="en-US" sz="1100">
                <a:solidFill>
                  <a:srgbClr val="000000"/>
                </a:solidFill>
              </a:rPr>
              <a:t>Web. 23 Nov. 2015. Retrieved from</a:t>
            </a:r>
          </a:p>
          <a:p>
            <a:pPr indent="457200" mar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9"/>
              </a:rPr>
              <a:t>https://www.indiegogo.com/projects/angee-protect-your-home-connect-to-your-world#/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10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199" y="914400"/>
            <a:ext cx="65085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-US"/>
              <a:t>Story Until Now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25" y="2402650"/>
            <a:ext cx="752475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2997425" y="4472600"/>
            <a:ext cx="1114199" cy="9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lang="en-US" sz="1800"/>
              <a:t>14.10%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5508350" y="4131862"/>
            <a:ext cx="1206299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1800"/>
              <a:t>21.70%</a:t>
            </a:r>
          </a:p>
        </p:txBody>
      </p:sp>
      <p:cxnSp>
        <p:nvCxnSpPr>
          <p:cNvPr id="68" name="Shape 68"/>
          <p:cNvCxnSpPr/>
          <p:nvPr/>
        </p:nvCxnSpPr>
        <p:spPr>
          <a:xfrm flipH="1" rot="10800000">
            <a:off x="4551075" y="4096024"/>
            <a:ext cx="643499" cy="360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199" y="914400"/>
            <a:ext cx="65085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-US"/>
              <a:t>Problem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2790387"/>
            <a:ext cx="38100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lang="en-US"/>
              <a:t>Our Solution: Angee </a:t>
            </a: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175" y="2649225"/>
            <a:ext cx="3384940" cy="2251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Shape 82"/>
          <p:cNvCxnSpPr/>
          <p:nvPr/>
        </p:nvCxnSpPr>
        <p:spPr>
          <a:xfrm>
            <a:off x="4294412" y="3774937"/>
            <a:ext cx="869998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16072" r="0" t="0"/>
          <a:stretch/>
        </p:blipFill>
        <p:spPr>
          <a:xfrm>
            <a:off x="5529700" y="2649225"/>
            <a:ext cx="3212374" cy="225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lang="en-US"/>
              <a:t>Features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360-degree Camera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Voice recognition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Notifications 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Portability 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Privacy mode</a:t>
            </a:r>
          </a:p>
          <a:p>
            <a:pPr indent="-190500" lvl="0" marL="5715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7287" r="0" t="7123"/>
          <a:stretch/>
        </p:blipFill>
        <p:spPr>
          <a:xfrm>
            <a:off x="457200" y="2156225"/>
            <a:ext cx="6663899" cy="4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457200" y="1159800"/>
            <a:ext cx="6508500" cy="72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lang="en-US"/>
              <a:t>Only in Angee </a:t>
            </a: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Our Solution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2209800"/>
            <a:ext cx="65805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2"/>
                </a:solidFill>
                <a:rtl val="0"/>
              </a:rPr>
              <a:t>Reduces cost and increases revenue </a:t>
            </a:r>
            <a:br>
              <a:rPr b="0" baseline="0" i="0" lang="en-US" sz="2400" u="none" cap="none" strike="noStrike">
                <a:solidFill>
                  <a:schemeClr val="dk2"/>
                </a:solidFill>
                <a:rtl val="0"/>
              </a:rPr>
            </a:b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2"/>
                </a:solidFill>
                <a:rtl val="0"/>
              </a:rPr>
              <a:t>Home security and supervision </a:t>
            </a:r>
            <a:br>
              <a:rPr b="0" baseline="0" i="0" lang="en-US" sz="2400" u="none" cap="none" strike="noStrike">
                <a:solidFill>
                  <a:schemeClr val="dk2"/>
                </a:solidFill>
                <a:rtl val="0"/>
              </a:rPr>
            </a:b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2"/>
                </a:solidFill>
                <a:rtl val="0"/>
              </a:rPr>
              <a:t>Improves customer experience: freedom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050" y="4492475"/>
            <a:ext cx="33499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baseline="0" i="0" lang="en-US" sz="36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Acquiring Angee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474" cy="81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31298" l="0" r="0" t="33038"/>
          <a:stretch/>
        </p:blipFill>
        <p:spPr>
          <a:xfrm>
            <a:off x="219075" y="2973500"/>
            <a:ext cx="8705700" cy="17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19126" l="0" r="78890" t="0"/>
          <a:stretch/>
        </p:blipFill>
        <p:spPr>
          <a:xfrm>
            <a:off x="7626900" y="662350"/>
            <a:ext cx="840600" cy="8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09150"/>
            <a:ext cx="4391399" cy="29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898225" y="6230650"/>
            <a:ext cx="2951399" cy="4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$ 1,268,717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3778375" y="6515950"/>
            <a:ext cx="12260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2" name="Shape 122"/>
          <p:cNvSpPr txBox="1"/>
          <p:nvPr/>
        </p:nvSpPr>
        <p:spPr>
          <a:xfrm>
            <a:off x="5491600" y="6230650"/>
            <a:ext cx="2324099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$ 358,131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05925" y="1414600"/>
            <a:ext cx="6582600" cy="81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latin typeface="Questrial"/>
                <a:ea typeface="Questrial"/>
                <a:cs typeface="Questrial"/>
                <a:sym typeface="Questrial"/>
              </a:rPr>
              <a:t>Home Nurse Company’s Annual Cost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1400" y="2609150"/>
            <a:ext cx="4752599" cy="29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91075" y="5581850"/>
            <a:ext cx="3401100" cy="63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50 families need 50 nurses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334750" y="5581850"/>
            <a:ext cx="3205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50 families need 10 nurses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